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25"/>
  </p:notesMasterIdLst>
  <p:handoutMasterIdLst>
    <p:handoutMasterId r:id="rId26"/>
  </p:handoutMasterIdLst>
  <p:sldIdLst>
    <p:sldId id="256" r:id="rId5"/>
    <p:sldId id="262" r:id="rId6"/>
    <p:sldId id="283" r:id="rId7"/>
    <p:sldId id="285" r:id="rId8"/>
    <p:sldId id="286" r:id="rId9"/>
    <p:sldId id="289" r:id="rId10"/>
    <p:sldId id="290" r:id="rId11"/>
    <p:sldId id="291" r:id="rId12"/>
    <p:sldId id="288" r:id="rId13"/>
    <p:sldId id="292" r:id="rId14"/>
    <p:sldId id="287" r:id="rId15"/>
    <p:sldId id="293" r:id="rId16"/>
    <p:sldId id="294" r:id="rId17"/>
    <p:sldId id="295" r:id="rId18"/>
    <p:sldId id="299" r:id="rId19"/>
    <p:sldId id="297" r:id="rId20"/>
    <p:sldId id="298" r:id="rId21"/>
    <p:sldId id="300" r:id="rId22"/>
    <p:sldId id="296" r:id="rId23"/>
    <p:sldId id="284" r:id="rId24"/>
  </p:sldIdLst>
  <p:sldSz cx="12192000" cy="6858000"/>
  <p:notesSz cx="6808788" cy="9940925"/>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3AAD05D1-882B-464E-AF83-FA887280EED2}">
          <p14:sldIdLst>
            <p14:sldId id="256"/>
            <p14:sldId id="262"/>
            <p14:sldId id="283"/>
            <p14:sldId id="285"/>
            <p14:sldId id="286"/>
            <p14:sldId id="289"/>
            <p14:sldId id="290"/>
            <p14:sldId id="291"/>
            <p14:sldId id="288"/>
            <p14:sldId id="292"/>
            <p14:sldId id="287"/>
            <p14:sldId id="293"/>
            <p14:sldId id="294"/>
            <p14:sldId id="295"/>
            <p14:sldId id="299"/>
            <p14:sldId id="297"/>
            <p14:sldId id="298"/>
            <p14:sldId id="300"/>
            <p14:sldId id="296"/>
            <p14:sldId id="284"/>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p:scale>
          <a:sx n="100" d="100"/>
          <a:sy n="100" d="100"/>
        </p:scale>
        <p:origin x="-990" y="-46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werUser\Desktop\&#1053;&#1086;&#1074;&#1072;%20&#1087;&#1072;&#1087;&#1082;&#1072;\&#1057;&#1090;&#1072;&#1090;&#1080;&#1089;&#1090;&#1080;&#1082;&#1072;\&#1059;&#1079;&#1072;&#1075;&#1072;&#1083;&#1100;&#1085;&#1077;&#1085;&#1085;&#11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werUser\Desktop\&#1053;&#1086;&#1074;&#1072;%20&#1087;&#1072;&#1087;&#1082;&#1072;\&#1057;&#1090;&#1072;&#1090;&#1080;&#1089;&#1090;&#1080;&#1082;&#1072;\&#1059;&#1079;&#1072;&#1075;&#1072;&#1083;&#1100;&#1085;&#1077;&#1085;&#1085;&#11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werUser\Desktop\&#1053;&#1086;&#1074;&#1072;%20&#1087;&#1072;&#1087;&#1082;&#1072;\&#1057;&#1090;&#1072;&#1090;&#1080;&#1089;&#1090;&#1080;&#1082;&#1072;\&#1059;&#1079;&#1072;&#1075;&#1072;&#1083;&#1100;&#1085;&#1077;&#1085;&#1085;&#11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85312290307541E-2"/>
          <c:y val="2.997785243986887E-2"/>
          <c:w val="0.7166277508421427"/>
          <c:h val="0.74379429485202808"/>
        </c:manualLayout>
      </c:layout>
      <c:barChart>
        <c:barDir val="col"/>
        <c:grouping val="clustered"/>
        <c:varyColors val="0"/>
        <c:ser>
          <c:idx val="0"/>
          <c:order val="0"/>
          <c:tx>
            <c:strRef>
              <c:f>Аркуш1!$A$3</c:f>
              <c:strCache>
                <c:ptCount val="1"/>
                <c:pt idx="0">
                  <c:v>Легкові автомобілі</c:v>
                </c:pt>
              </c:strCache>
            </c:strRef>
          </c:tx>
          <c:invertIfNegative val="0"/>
          <c:cat>
            <c:multiLvlStrRef>
              <c:f>Аркуш1!$B$1:$I$2</c:f>
              <c:multiLvlStrCache>
                <c:ptCount val="8"/>
                <c:lvl>
                  <c:pt idx="0">
                    <c:v>Січень</c:v>
                  </c:pt>
                  <c:pt idx="1">
                    <c:v>Лютий</c:v>
                  </c:pt>
                  <c:pt idx="2">
                    <c:v>Березень</c:v>
                  </c:pt>
                  <c:pt idx="3">
                    <c:v>01-19 квітня</c:v>
                  </c:pt>
                  <c:pt idx="4">
                    <c:v>Січень</c:v>
                  </c:pt>
                  <c:pt idx="5">
                    <c:v>Лютий</c:v>
                  </c:pt>
                  <c:pt idx="6">
                    <c:v>Березень</c:v>
                  </c:pt>
                  <c:pt idx="7">
                    <c:v>01-19 квітня</c:v>
                  </c:pt>
                </c:lvl>
                <c:lvl>
                  <c:pt idx="0">
                    <c:v>2021 рік</c:v>
                  </c:pt>
                  <c:pt idx="4">
                    <c:v>2022 рік</c:v>
                  </c:pt>
                </c:lvl>
              </c:multiLvlStrCache>
            </c:multiLvlStrRef>
          </c:cat>
          <c:val>
            <c:numRef>
              <c:f>Аркуш1!$B$3:$I$3</c:f>
              <c:numCache>
                <c:formatCode>General</c:formatCode>
                <c:ptCount val="8"/>
                <c:pt idx="0">
                  <c:v>78157</c:v>
                </c:pt>
                <c:pt idx="1">
                  <c:v>73061</c:v>
                </c:pt>
                <c:pt idx="2">
                  <c:v>69015</c:v>
                </c:pt>
                <c:pt idx="3">
                  <c:v>35404</c:v>
                </c:pt>
                <c:pt idx="4">
                  <c:v>103358</c:v>
                </c:pt>
                <c:pt idx="5">
                  <c:v>100874</c:v>
                </c:pt>
                <c:pt idx="6">
                  <c:v>104239</c:v>
                </c:pt>
                <c:pt idx="7">
                  <c:v>57093</c:v>
                </c:pt>
              </c:numCache>
            </c:numRef>
          </c:val>
        </c:ser>
        <c:ser>
          <c:idx val="1"/>
          <c:order val="1"/>
          <c:tx>
            <c:strRef>
              <c:f>Аркуш1!$A$4</c:f>
              <c:strCache>
                <c:ptCount val="1"/>
                <c:pt idx="0">
                  <c:v>Вантажні автомобілі</c:v>
                </c:pt>
              </c:strCache>
            </c:strRef>
          </c:tx>
          <c:invertIfNegative val="0"/>
          <c:cat>
            <c:multiLvlStrRef>
              <c:f>Аркуш1!$B$1:$I$2</c:f>
              <c:multiLvlStrCache>
                <c:ptCount val="8"/>
                <c:lvl>
                  <c:pt idx="0">
                    <c:v>Січень</c:v>
                  </c:pt>
                  <c:pt idx="1">
                    <c:v>Лютий</c:v>
                  </c:pt>
                  <c:pt idx="2">
                    <c:v>Березень</c:v>
                  </c:pt>
                  <c:pt idx="3">
                    <c:v>01-19 квітня</c:v>
                  </c:pt>
                  <c:pt idx="4">
                    <c:v>Січень</c:v>
                  </c:pt>
                  <c:pt idx="5">
                    <c:v>Лютий</c:v>
                  </c:pt>
                  <c:pt idx="6">
                    <c:v>Березень</c:v>
                  </c:pt>
                  <c:pt idx="7">
                    <c:v>01-19 квітня</c:v>
                  </c:pt>
                </c:lvl>
                <c:lvl>
                  <c:pt idx="0">
                    <c:v>2021 рік</c:v>
                  </c:pt>
                  <c:pt idx="4">
                    <c:v>2022 рік</c:v>
                  </c:pt>
                </c:lvl>
              </c:multiLvlStrCache>
            </c:multiLvlStrRef>
          </c:cat>
          <c:val>
            <c:numRef>
              <c:f>Аркуш1!$B$4:$I$4</c:f>
              <c:numCache>
                <c:formatCode>General</c:formatCode>
                <c:ptCount val="8"/>
                <c:pt idx="0">
                  <c:v>26160</c:v>
                </c:pt>
                <c:pt idx="1">
                  <c:v>28044</c:v>
                </c:pt>
                <c:pt idx="2">
                  <c:v>32388</c:v>
                </c:pt>
                <c:pt idx="3">
                  <c:v>19344</c:v>
                </c:pt>
                <c:pt idx="4">
                  <c:v>27348</c:v>
                </c:pt>
                <c:pt idx="5">
                  <c:v>28497</c:v>
                </c:pt>
                <c:pt idx="6">
                  <c:v>23955</c:v>
                </c:pt>
                <c:pt idx="7">
                  <c:v>16865</c:v>
                </c:pt>
              </c:numCache>
            </c:numRef>
          </c:val>
        </c:ser>
        <c:dLbls>
          <c:showLegendKey val="0"/>
          <c:showVal val="0"/>
          <c:showCatName val="0"/>
          <c:showSerName val="0"/>
          <c:showPercent val="0"/>
          <c:showBubbleSize val="0"/>
        </c:dLbls>
        <c:gapWidth val="150"/>
        <c:axId val="185006080"/>
        <c:axId val="179122688"/>
      </c:barChart>
      <c:catAx>
        <c:axId val="185006080"/>
        <c:scaling>
          <c:orientation val="minMax"/>
        </c:scaling>
        <c:delete val="0"/>
        <c:axPos val="b"/>
        <c:majorTickMark val="out"/>
        <c:minorTickMark val="none"/>
        <c:tickLblPos val="nextTo"/>
        <c:crossAx val="179122688"/>
        <c:crosses val="autoZero"/>
        <c:auto val="1"/>
        <c:lblAlgn val="ctr"/>
        <c:lblOffset val="100"/>
        <c:noMultiLvlLbl val="0"/>
      </c:catAx>
      <c:valAx>
        <c:axId val="179122688"/>
        <c:scaling>
          <c:orientation val="minMax"/>
        </c:scaling>
        <c:delete val="0"/>
        <c:axPos val="l"/>
        <c:majorGridlines/>
        <c:numFmt formatCode="General" sourceLinked="1"/>
        <c:majorTickMark val="out"/>
        <c:minorTickMark val="none"/>
        <c:tickLblPos val="nextTo"/>
        <c:crossAx val="185006080"/>
        <c:crosses val="autoZero"/>
        <c:crossBetween val="between"/>
      </c:valAx>
    </c:plotArea>
    <c:legend>
      <c:legendPos val="r"/>
      <c:layout>
        <c:manualLayout>
          <c:xMode val="edge"/>
          <c:yMode val="edge"/>
          <c:x val="0.83511736561440231"/>
          <c:y val="0.35613099798458414"/>
          <c:w val="0.15366466473479515"/>
          <c:h val="0.2168808570275317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2021 рік</c:v>
          </c:tx>
          <c:invertIfNegative val="0"/>
          <c:cat>
            <c:strRef>
              <c:f>Аркуш1!$B$14:$E$14</c:f>
              <c:strCache>
                <c:ptCount val="4"/>
                <c:pt idx="0">
                  <c:v>Січень</c:v>
                </c:pt>
                <c:pt idx="1">
                  <c:v>Лютий</c:v>
                </c:pt>
                <c:pt idx="2">
                  <c:v>Березень</c:v>
                </c:pt>
                <c:pt idx="3">
                  <c:v>01-19 квітня</c:v>
                </c:pt>
              </c:strCache>
            </c:strRef>
          </c:cat>
          <c:val>
            <c:numRef>
              <c:f>Аркуш1!$B$15:$E$15</c:f>
              <c:numCache>
                <c:formatCode>General</c:formatCode>
                <c:ptCount val="4"/>
                <c:pt idx="0">
                  <c:v>41309</c:v>
                </c:pt>
                <c:pt idx="1">
                  <c:v>34292</c:v>
                </c:pt>
                <c:pt idx="2">
                  <c:v>31709</c:v>
                </c:pt>
                <c:pt idx="3">
                  <c:v>15890</c:v>
                </c:pt>
              </c:numCache>
            </c:numRef>
          </c:val>
        </c:ser>
        <c:ser>
          <c:idx val="1"/>
          <c:order val="1"/>
          <c:tx>
            <c:v>2022 рік</c:v>
          </c:tx>
          <c:invertIfNegative val="0"/>
          <c:cat>
            <c:strRef>
              <c:f>Аркуш1!$B$14:$E$14</c:f>
              <c:strCache>
                <c:ptCount val="4"/>
                <c:pt idx="0">
                  <c:v>Січень</c:v>
                </c:pt>
                <c:pt idx="1">
                  <c:v>Лютий</c:v>
                </c:pt>
                <c:pt idx="2">
                  <c:v>Березень</c:v>
                </c:pt>
                <c:pt idx="3">
                  <c:v>01-19 квітня</c:v>
                </c:pt>
              </c:strCache>
            </c:strRef>
          </c:cat>
          <c:val>
            <c:numRef>
              <c:f>Аркуш1!$F$15:$I$15</c:f>
              <c:numCache>
                <c:formatCode>General</c:formatCode>
                <c:ptCount val="4"/>
                <c:pt idx="0">
                  <c:v>58198</c:v>
                </c:pt>
                <c:pt idx="1">
                  <c:v>57551</c:v>
                </c:pt>
                <c:pt idx="2">
                  <c:v>67771</c:v>
                </c:pt>
                <c:pt idx="3">
                  <c:v>28507</c:v>
                </c:pt>
              </c:numCache>
            </c:numRef>
          </c:val>
        </c:ser>
        <c:dLbls>
          <c:showLegendKey val="0"/>
          <c:showVal val="0"/>
          <c:showCatName val="0"/>
          <c:showSerName val="0"/>
          <c:showPercent val="0"/>
          <c:showBubbleSize val="0"/>
        </c:dLbls>
        <c:gapWidth val="150"/>
        <c:axId val="185495552"/>
        <c:axId val="179125568"/>
      </c:barChart>
      <c:catAx>
        <c:axId val="185495552"/>
        <c:scaling>
          <c:orientation val="minMax"/>
        </c:scaling>
        <c:delete val="0"/>
        <c:axPos val="b"/>
        <c:majorTickMark val="out"/>
        <c:minorTickMark val="none"/>
        <c:tickLblPos val="nextTo"/>
        <c:crossAx val="179125568"/>
        <c:crosses val="autoZero"/>
        <c:auto val="1"/>
        <c:lblAlgn val="ctr"/>
        <c:lblOffset val="100"/>
        <c:noMultiLvlLbl val="0"/>
      </c:catAx>
      <c:valAx>
        <c:axId val="179125568"/>
        <c:scaling>
          <c:orientation val="minMax"/>
        </c:scaling>
        <c:delete val="0"/>
        <c:axPos val="l"/>
        <c:majorGridlines/>
        <c:numFmt formatCode="General" sourceLinked="1"/>
        <c:majorTickMark val="out"/>
        <c:minorTickMark val="none"/>
        <c:tickLblPos val="nextTo"/>
        <c:crossAx val="185495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48621538586746E-2"/>
          <c:y val="3.1653048152284466E-2"/>
          <c:w val="0.70555453824085934"/>
          <c:h val="0.84214758567904624"/>
        </c:manualLayout>
      </c:layout>
      <c:barChart>
        <c:barDir val="col"/>
        <c:grouping val="clustered"/>
        <c:varyColors val="0"/>
        <c:ser>
          <c:idx val="0"/>
          <c:order val="0"/>
          <c:tx>
            <c:strRef>
              <c:f>Аркуш1!$C$22</c:f>
              <c:strCache>
                <c:ptCount val="1"/>
                <c:pt idx="0">
                  <c:v>Вантажі гуманітарної допомоги, тонн</c:v>
                </c:pt>
              </c:strCache>
            </c:strRef>
          </c:tx>
          <c:invertIfNegative val="0"/>
          <c:cat>
            <c:multiLvlStrRef>
              <c:f>Аркуш1!$D$20:$G$21</c:f>
              <c:multiLvlStrCache>
                <c:ptCount val="4"/>
                <c:lvl>
                  <c:pt idx="0">
                    <c:v>Січень</c:v>
                  </c:pt>
                  <c:pt idx="1">
                    <c:v>Лютий</c:v>
                  </c:pt>
                  <c:pt idx="2">
                    <c:v>Березень</c:v>
                  </c:pt>
                  <c:pt idx="3">
                    <c:v>01-19 квітня</c:v>
                  </c:pt>
                </c:lvl>
                <c:lvl>
                  <c:pt idx="0">
                    <c:v>2022 рік</c:v>
                  </c:pt>
                </c:lvl>
              </c:multiLvlStrCache>
            </c:multiLvlStrRef>
          </c:cat>
          <c:val>
            <c:numRef>
              <c:f>Аркуш1!$D$22:$G$22</c:f>
              <c:numCache>
                <c:formatCode>General</c:formatCode>
                <c:ptCount val="4"/>
                <c:pt idx="0">
                  <c:v>32.39</c:v>
                </c:pt>
                <c:pt idx="1">
                  <c:v>360.05799999999999</c:v>
                </c:pt>
                <c:pt idx="2">
                  <c:v>33184.845999999998</c:v>
                </c:pt>
                <c:pt idx="3">
                  <c:v>13731.33</c:v>
                </c:pt>
              </c:numCache>
            </c:numRef>
          </c:val>
        </c:ser>
        <c:dLbls>
          <c:showLegendKey val="0"/>
          <c:showVal val="0"/>
          <c:showCatName val="0"/>
          <c:showSerName val="0"/>
          <c:showPercent val="0"/>
          <c:showBubbleSize val="0"/>
        </c:dLbls>
        <c:gapWidth val="150"/>
        <c:axId val="185499136"/>
        <c:axId val="185542912"/>
      </c:barChart>
      <c:catAx>
        <c:axId val="185499136"/>
        <c:scaling>
          <c:orientation val="minMax"/>
        </c:scaling>
        <c:delete val="0"/>
        <c:axPos val="b"/>
        <c:majorTickMark val="out"/>
        <c:minorTickMark val="none"/>
        <c:tickLblPos val="nextTo"/>
        <c:crossAx val="185542912"/>
        <c:crosses val="autoZero"/>
        <c:auto val="1"/>
        <c:lblAlgn val="ctr"/>
        <c:lblOffset val="100"/>
        <c:noMultiLvlLbl val="0"/>
      </c:catAx>
      <c:valAx>
        <c:axId val="185542912"/>
        <c:scaling>
          <c:orientation val="minMax"/>
        </c:scaling>
        <c:delete val="0"/>
        <c:axPos val="l"/>
        <c:majorGridlines/>
        <c:numFmt formatCode="General" sourceLinked="1"/>
        <c:majorTickMark val="out"/>
        <c:minorTickMark val="none"/>
        <c:tickLblPos val="nextTo"/>
        <c:crossAx val="185499136"/>
        <c:crosses val="autoZero"/>
        <c:crossBetween val="between"/>
      </c:valAx>
    </c:plotArea>
    <c:legend>
      <c:legendPos val="r"/>
      <c:layout>
        <c:manualLayout>
          <c:xMode val="edge"/>
          <c:yMode val="edge"/>
          <c:x val="0.79752968863388196"/>
          <c:y val="0.39383143947504429"/>
          <c:w val="0.20074765848067441"/>
          <c:h val="0.11737775001433109"/>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C379FFB6-878B-4D89-A9F1-908C5F95EEF8}"/>
              </a:ext>
            </a:extLst>
          </p:cNvPr>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ru-RU" dirty="0"/>
          </a:p>
        </p:txBody>
      </p:sp>
      <p:sp>
        <p:nvSpPr>
          <p:cNvPr id="3" name="Дата 2">
            <a:extLst>
              <a:ext uri="{FF2B5EF4-FFF2-40B4-BE49-F238E27FC236}">
                <a16:creationId xmlns:a16="http://schemas.microsoft.com/office/drawing/2014/main" xmlns="" id="{962E99EC-6DAC-40C4-9CB0-839F70689795}"/>
              </a:ext>
            </a:extLst>
          </p:cNvPr>
          <p:cNvSpPr>
            <a:spLocks noGrp="1"/>
          </p:cNvSpPr>
          <p:nvPr>
            <p:ph type="dt" sz="quarter" idx="1"/>
          </p:nvPr>
        </p:nvSpPr>
        <p:spPr>
          <a:xfrm>
            <a:off x="3856738" y="0"/>
            <a:ext cx="2950475" cy="498773"/>
          </a:xfrm>
          <a:prstGeom prst="rect">
            <a:avLst/>
          </a:prstGeom>
        </p:spPr>
        <p:txBody>
          <a:bodyPr vert="horz" lIns="91577" tIns="45789" rIns="91577" bIns="45789" rtlCol="0"/>
          <a:lstStyle>
            <a:lvl1pPr algn="r">
              <a:defRPr sz="1200"/>
            </a:lvl1pPr>
          </a:lstStyle>
          <a:p>
            <a:fld id="{89BBDA83-60F2-4E0C-99F1-3B198C71DA2A}" type="datetimeFigureOut">
              <a:rPr lang="ru-RU" smtClean="0"/>
              <a:t>20.04.2022</a:t>
            </a:fld>
            <a:endParaRPr lang="ru-RU" dirty="0"/>
          </a:p>
        </p:txBody>
      </p:sp>
      <p:sp>
        <p:nvSpPr>
          <p:cNvPr id="4" name="Нижний колонтитул 3">
            <a:extLst>
              <a:ext uri="{FF2B5EF4-FFF2-40B4-BE49-F238E27FC236}">
                <a16:creationId xmlns:a16="http://schemas.microsoft.com/office/drawing/2014/main" xmlns="" id="{4F36B973-D323-4241-8653-DEF1D8539A9B}"/>
              </a:ext>
            </a:extLst>
          </p:cNvPr>
          <p:cNvSpPr>
            <a:spLocks noGrp="1"/>
          </p:cNvSpPr>
          <p:nvPr>
            <p:ph type="ftr" sz="quarter" idx="2"/>
          </p:nvPr>
        </p:nvSpPr>
        <p:spPr>
          <a:xfrm>
            <a:off x="0" y="9442155"/>
            <a:ext cx="2950475" cy="498772"/>
          </a:xfrm>
          <a:prstGeom prst="rect">
            <a:avLst/>
          </a:prstGeom>
        </p:spPr>
        <p:txBody>
          <a:bodyPr vert="horz" lIns="91577" tIns="45789" rIns="91577" bIns="45789"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83A8A117-4B44-48FF-836C-74493A3812B0}"/>
              </a:ext>
            </a:extLst>
          </p:cNvPr>
          <p:cNvSpPr>
            <a:spLocks noGrp="1"/>
          </p:cNvSpPr>
          <p:nvPr>
            <p:ph type="sldNum" sz="quarter" idx="3"/>
          </p:nvPr>
        </p:nvSpPr>
        <p:spPr>
          <a:xfrm>
            <a:off x="3856738" y="9442155"/>
            <a:ext cx="2950475" cy="498772"/>
          </a:xfrm>
          <a:prstGeom prst="rect">
            <a:avLst/>
          </a:prstGeom>
        </p:spPr>
        <p:txBody>
          <a:bodyPr vert="horz" lIns="91577" tIns="45789" rIns="91577" bIns="45789" rtlCol="0" anchor="b"/>
          <a:lstStyle>
            <a:lvl1pPr algn="r">
              <a:defRPr sz="1200"/>
            </a:lvl1pPr>
          </a:lstStyle>
          <a:p>
            <a:fld id="{DB6BC633-CCA9-47F5-BCED-A56AA433DCDD}" type="slidenum">
              <a:rPr lang="ru-RU" smtClean="0"/>
              <a:t>‹№›</a:t>
            </a:fld>
            <a:endParaRPr lang="ru-RU" dirty="0"/>
          </a:p>
        </p:txBody>
      </p:sp>
    </p:spTree>
    <p:extLst>
      <p:ext uri="{BB962C8B-B14F-4D97-AF65-F5344CB8AC3E}">
        <p14:creationId xmlns:p14="http://schemas.microsoft.com/office/powerpoint/2010/main" val="3567140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ru-RU" dirty="0"/>
          </a:p>
        </p:txBody>
      </p:sp>
      <p:sp>
        <p:nvSpPr>
          <p:cNvPr id="3" name="Дата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A07E1020-F5BA-43CF-AAA9-C04B3B12EF98}" type="datetimeFigureOut">
              <a:rPr lang="ru-RU" smtClean="0"/>
              <a:t>20.04.2022</a:t>
            </a:fld>
            <a:endParaRPr lang="ru-RU" dirty="0"/>
          </a:p>
        </p:txBody>
      </p:sp>
      <p:sp>
        <p:nvSpPr>
          <p:cNvPr id="4" name="Образ слайда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ru-RU" dirty="0"/>
          </a:p>
        </p:txBody>
      </p:sp>
      <p:sp>
        <p:nvSpPr>
          <p:cNvPr id="5" name="Заметки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76D73D1A-6084-4304-99B6-284B940079FF}" type="slidenum">
              <a:rPr lang="ru-RU" smtClean="0"/>
              <a:t>‹№›</a:t>
            </a:fld>
            <a:endParaRPr lang="ru-RU" dirty="0"/>
          </a:p>
        </p:txBody>
      </p:sp>
    </p:spTree>
    <p:extLst>
      <p:ext uri="{BB962C8B-B14F-4D97-AF65-F5344CB8AC3E}">
        <p14:creationId xmlns:p14="http://schemas.microsoft.com/office/powerpoint/2010/main" val="224364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6D73D1A-6084-4304-99B6-284B940079FF}" type="slidenum">
              <a:rPr lang="ru-RU" smtClean="0"/>
              <a:t>1</a:t>
            </a:fld>
            <a:endParaRPr lang="ru-RU" dirty="0"/>
          </a:p>
        </p:txBody>
      </p:sp>
    </p:spTree>
    <p:extLst>
      <p:ext uri="{BB962C8B-B14F-4D97-AF65-F5344CB8AC3E}">
        <p14:creationId xmlns:p14="http://schemas.microsoft.com/office/powerpoint/2010/main" val="383317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ru-RU" dirty="0"/>
          </a:p>
        </p:txBody>
      </p:sp>
      <p:sp>
        <p:nvSpPr>
          <p:cNvPr id="4" name="Дата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45C8F0DE-DCFB-4354-8112-588B45C19F1A}" type="datetime1">
              <a:rPr lang="ru-RU" smtClean="0"/>
              <a:t>20.04.2022</a:t>
            </a:fld>
            <a:endParaRPr lang="ru-RU" dirty="0"/>
          </a:p>
        </p:txBody>
      </p:sp>
      <p:sp>
        <p:nvSpPr>
          <p:cNvPr id="5" name="Нижний колонтитул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ru-RU" dirty="0"/>
          </a:p>
        </p:txBody>
      </p:sp>
      <p:sp>
        <p:nvSpPr>
          <p:cNvPr id="6" name="Номер слайда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9" name="Заголовок 1"/>
          <p:cNvSpPr>
            <a:spLocks noGrp="1"/>
          </p:cNvSpPr>
          <p:nvPr>
            <p:ph type="title"/>
          </p:nvPr>
        </p:nvSpPr>
        <p:spPr>
          <a:xfrm>
            <a:off x="581192" y="702156"/>
            <a:ext cx="11029616" cy="1013800"/>
          </a:xfrm>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4DB28829-F9CE-4A60-BAD2-B30F1BE4EFBD}" type="datetime1">
              <a:rPr lang="ru-RU" smtClean="0"/>
              <a:t>20.04.2022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Вертикальный заголовок 1"/>
          <p:cNvSpPr>
            <a:spLocks noGrp="1"/>
          </p:cNvSpPr>
          <p:nvPr>
            <p:ph type="title" orient="vert"/>
          </p:nvPr>
        </p:nvSpPr>
        <p:spPr>
          <a:xfrm>
            <a:off x="8839201" y="675726"/>
            <a:ext cx="2004164" cy="5183073"/>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774923" y="675726"/>
            <a:ext cx="7896279" cy="5183073"/>
          </a:xfrm>
        </p:spPr>
        <p:txBody>
          <a:bodyPr vert="eaVert" rtlCol="0" anchor="t"/>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17638BE5-3B62-4C03-A438-E1216F2C074B}" type="datetime1">
              <a:rPr lang="ru-RU" smtClean="0"/>
              <a:t>20.04.2022</a:t>
            </a:fld>
            <a:endParaRPr lang="ru-RU" dirty="0"/>
          </a:p>
        </p:txBody>
      </p:sp>
      <p:sp>
        <p:nvSpPr>
          <p:cNvPr id="5" name="Нижний колонтитул 4"/>
          <p:cNvSpPr>
            <a:spLocks noGrp="1"/>
          </p:cNvSpPr>
          <p:nvPr>
            <p:ph type="ftr" sz="quarter" idx="11"/>
          </p:nvPr>
        </p:nvSpPr>
        <p:spPr>
          <a:xfrm>
            <a:off x="774923" y="5951811"/>
            <a:ext cx="7896279" cy="365125"/>
          </a:xfrm>
        </p:spPr>
        <p:txBody>
          <a:bodyPr rtlCol="0"/>
          <a:lstStyle/>
          <a:p>
            <a:pPr rtl="0"/>
            <a:endParaRPr lang="ru-RU" dirty="0"/>
          </a:p>
        </p:txBody>
      </p:sp>
      <p:sp>
        <p:nvSpPr>
          <p:cNvPr id="6" name="Номер слайда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2" y="702156"/>
            <a:ext cx="11029616" cy="1013800"/>
          </a:xfrm>
        </p:spPr>
        <p:txBody>
          <a:bodyPr rtlCol="0"/>
          <a:lstStyle/>
          <a:p>
            <a:pPr rtl="0"/>
            <a:r>
              <a:rPr lang="ru-RU"/>
              <a:t>Образец заголовка</a:t>
            </a:r>
            <a:endParaRPr lang="ru-RU" dirty="0"/>
          </a:p>
        </p:txBody>
      </p:sp>
      <p:sp>
        <p:nvSpPr>
          <p:cNvPr id="3" name="Объект 2"/>
          <p:cNvSpPr>
            <a:spLocks noGrp="1"/>
          </p:cNvSpPr>
          <p:nvPr>
            <p:ph idx="1"/>
          </p:nvPr>
        </p:nvSpPr>
        <p:spPr>
          <a:xfrm>
            <a:off x="581192" y="2180496"/>
            <a:ext cx="11029615" cy="3678303"/>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1E87B0E0-754C-4477-80CA-88F8319B7DB8}" type="datetime1">
              <a:rPr lang="ru-RU" smtClean="0"/>
              <a:t>20.04.2022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a:xfrm>
            <a:off x="10558300" y="5956137"/>
            <a:ext cx="1052508" cy="365125"/>
          </a:xfrm>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ru-RU"/>
              <a:t>Образец заголовка</a:t>
            </a:r>
            <a:endParaRPr lang="ru-RU" dirty="0"/>
          </a:p>
        </p:txBody>
      </p:sp>
      <p:sp>
        <p:nvSpPr>
          <p:cNvPr id="3" name="Текст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lvl1pPr>
              <a:defRPr>
                <a:solidFill>
                  <a:schemeClr val="accent1">
                    <a:lumMod val="75000"/>
                    <a:lumOff val="25000"/>
                  </a:schemeClr>
                </a:solidFill>
              </a:defRPr>
            </a:lvl1pPr>
          </a:lstStyle>
          <a:p>
            <a:pPr rtl="0"/>
            <a:fld id="{9317EAC1-6C84-442C-8E88-63BE1308B9AD}" type="datetime1">
              <a:rPr lang="ru-RU" smtClean="0"/>
              <a:t>20.04.2022</a:t>
            </a:fld>
            <a:endParaRPr lang="ru-RU" dirty="0"/>
          </a:p>
        </p:txBody>
      </p:sp>
      <p:sp>
        <p:nvSpPr>
          <p:cNvPr id="5" name="Нижний колонтитул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u-RU" dirty="0"/>
          </a:p>
        </p:txBody>
      </p:sp>
      <p:sp>
        <p:nvSpPr>
          <p:cNvPr id="6" name="Номер слайда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581193" y="2228003"/>
            <a:ext cx="5422390"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188417" y="2228003"/>
            <a:ext cx="5422392"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56B404C7-1C11-4173-AE97-ACE1CDB1DA83}" type="datetime1">
              <a:rPr lang="ru-RU" smtClean="0"/>
              <a:t>20.04.2022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Прямоугольник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581194" y="2926052"/>
            <a:ext cx="5393100"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217709" y="2926052"/>
            <a:ext cx="5393100"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81A08C9A-F61E-410C-8D06-F83B63A4711B}" type="datetime1">
              <a:rPr lang="ru-RU" smtClean="0"/>
              <a:t>20.04.2022</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rtlCol="0"/>
          <a:lstStyle/>
          <a:p>
            <a:pPr rtl="0"/>
            <a:fld id="{06D3CD88-AC87-4FC1-8AA2-0F05556AC852}" type="datetime1">
              <a:rPr lang="ru-RU" smtClean="0"/>
              <a:t>20.04.2022</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
        <p:nvSpPr>
          <p:cNvPr id="7" name="Прямоугольник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8" name="Заголовок 1"/>
          <p:cNvSpPr>
            <a:spLocks noGrp="1"/>
          </p:cNvSpPr>
          <p:nvPr>
            <p:ph type="title"/>
          </p:nvPr>
        </p:nvSpPr>
        <p:spPr>
          <a:xfrm>
            <a:off x="575894" y="729658"/>
            <a:ext cx="11029616" cy="988332"/>
          </a:xfrm>
        </p:spPr>
        <p:txBody>
          <a:bodyPr rtlCol="0"/>
          <a:lstStyle/>
          <a:p>
            <a:pPr rtl="0"/>
            <a:r>
              <a:rPr lang="ru-RU"/>
              <a:t>Образец заголовка</a:t>
            </a:r>
            <a:endParaRPr lang="ru-RU"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F1B0009C-43A7-442E-9A53-3E5FB03870F2}" type="datetime1">
              <a:rPr lang="ru-RU" smtClean="0"/>
              <a:t>20.04.2022</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ru-RU"/>
              <a:t>Образец заголовка</a:t>
            </a:r>
            <a:endParaRPr lang="ru-RU" dirty="0"/>
          </a:p>
        </p:txBody>
      </p:sp>
      <p:sp>
        <p:nvSpPr>
          <p:cNvPr id="3" name="Объект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solidFill>
                  <a:schemeClr val="accent1">
                    <a:lumMod val="75000"/>
                    <a:lumOff val="25000"/>
                  </a:schemeClr>
                </a:solidFill>
              </a:defRPr>
            </a:lvl1pPr>
          </a:lstStyle>
          <a:p>
            <a:pPr rtl="0"/>
            <a:fld id="{D9AADAC3-179B-49AA-A8D7-B2E70D0E899B}" type="datetime1">
              <a:rPr lang="ru-RU" smtClean="0"/>
              <a:t>20.04.2022</a:t>
            </a:fld>
            <a:endParaRPr lang="ru-RU" dirty="0"/>
          </a:p>
        </p:txBody>
      </p:sp>
      <p:sp>
        <p:nvSpPr>
          <p:cNvPr id="6" name="Нижний колонтитул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u-RU" dirty="0"/>
          </a:p>
        </p:txBody>
      </p:sp>
      <p:sp>
        <p:nvSpPr>
          <p:cNvPr id="7" name="Номер слайда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ru-RU"/>
              <a:t>Образец заголовка</a:t>
            </a:r>
            <a:endParaRPr lang="ru-RU" dirty="0"/>
          </a:p>
        </p:txBody>
      </p:sp>
      <p:sp>
        <p:nvSpPr>
          <p:cNvPr id="3" name="Рисунок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Щелкните значок, чтобы добавить изображение</a:t>
            </a:r>
            <a:endParaRPr lang="ru-RU" dirty="0"/>
          </a:p>
        </p:txBody>
      </p:sp>
      <p:sp>
        <p:nvSpPr>
          <p:cNvPr id="4" name="Текст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6BE95E6D-EE8A-4AB4-A6E4-CDAE9E775FB7}" type="datetime1">
              <a:rPr lang="ru-RU" smtClean="0"/>
              <a:t>20.04.2022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rtl="0"/>
              <a:t>‹№›</a:t>
            </a:fld>
            <a:endParaRPr lang="ru-RU"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RU"/>
              <a:t>Образец заголовка</a:t>
            </a:r>
            <a:endParaRPr lang="ru-RU" dirty="0"/>
          </a:p>
        </p:txBody>
      </p:sp>
      <p:sp>
        <p:nvSpPr>
          <p:cNvPr id="3" name="Текст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585DD959-E34E-4321-8E46-EA4484D707DA}" type="datetime1">
              <a:rPr lang="ru-RU" smtClean="0"/>
              <a:t>20.04.2022</a:t>
            </a:fld>
            <a:endParaRPr lang="ru-RU" dirty="0"/>
          </a:p>
        </p:txBody>
      </p:sp>
      <p:sp>
        <p:nvSpPr>
          <p:cNvPr id="5" name="Нижний колонтитул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ru-RU" dirty="0"/>
          </a:p>
        </p:txBody>
      </p:sp>
      <p:sp>
        <p:nvSpPr>
          <p:cNvPr id="6" name="Номер слайда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ru-RU" smtClean="0"/>
              <a:pPr rtl="0"/>
              <a:t>‹№›</a:t>
            </a:fld>
            <a:endParaRPr lang="ru-RU" dirty="0"/>
          </a:p>
        </p:txBody>
      </p:sp>
      <p:sp>
        <p:nvSpPr>
          <p:cNvPr id="9" name="Прямоугольник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0" name="Прямоугольник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1" name="Прямоугольник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csndoc://OpenDoc/?DocID=4686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csndoc://OpenDoc/?DocID=406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zak@customs.gov.ua" TargetMode="External"/><Relationship Id="rId4" Type="http://schemas.openxmlformats.org/officeDocument/2006/relationships/hyperlink" Target="http://www.customs.gov.u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Прямоугольник 14">
            <a:extLst>
              <a:ext uri="{FF2B5EF4-FFF2-40B4-BE49-F238E27FC236}">
                <a16:creationId xmlns:a16="http://schemas.microsoft.com/office/drawing/2014/main" xmlns=""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2" name="Прямоугольник 21">
            <a:extLst>
              <a:ext uri="{FF2B5EF4-FFF2-40B4-BE49-F238E27FC236}">
                <a16:creationId xmlns:a16="http://schemas.microsoft.com/office/drawing/2014/main" xmlns=""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732" y="4428067"/>
            <a:ext cx="11260667" cy="1962497"/>
          </a:xfrm>
          <a:prstGeom prst="rect">
            <a:avLst/>
          </a:prstGeom>
          <a:solidFill>
            <a:schemeClr val="accent1">
              <a:lumMod val="75000"/>
              <a:alpha val="97000"/>
            </a:schemeClr>
          </a:solidFill>
          <a:ln w="6350" cmpd="sng">
            <a:noFill/>
          </a:ln>
          <a:effectLst>
            <a:glow rad="127000">
              <a:schemeClr val="accent1">
                <a:alpha val="0"/>
              </a:schemeClr>
            </a:glow>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a:extLst>
              <a:ext uri="{FF2B5EF4-FFF2-40B4-BE49-F238E27FC236}">
                <a16:creationId xmlns:a16="http://schemas.microsoft.com/office/drawing/2014/main" xmlns="" id="{C02C5318-1A1E-49D0-B2E2-A4B0FA9E8A40}"/>
              </a:ext>
            </a:extLst>
          </p:cNvPr>
          <p:cNvSpPr>
            <a:spLocks noGrp="1"/>
          </p:cNvSpPr>
          <p:nvPr>
            <p:ph type="ctrTitle"/>
          </p:nvPr>
        </p:nvSpPr>
        <p:spPr>
          <a:xfrm>
            <a:off x="466891" y="4428066"/>
            <a:ext cx="11242508" cy="1039178"/>
          </a:xfrm>
        </p:spPr>
        <p:txBody>
          <a:bodyPr rtlCol="0">
            <a:noAutofit/>
          </a:bodyPr>
          <a:lstStyle/>
          <a:p>
            <a:pPr rtl="0"/>
            <a:r>
              <a:rPr lang="uk-UA" sz="2500" dirty="0" smtClean="0">
                <a:solidFill>
                  <a:schemeClr val="bg1"/>
                </a:solidFill>
              </a:rPr>
              <a:t>МИТНЕ ЗАКОНОДАВСТВО В УМОВАХ ВОЄННОГО СТАНУ</a:t>
            </a:r>
            <a:endParaRPr lang="uk-UA" sz="2500" dirty="0">
              <a:solidFill>
                <a:schemeClr val="bg1"/>
              </a:solidFill>
            </a:endParaRPr>
          </a:p>
        </p:txBody>
      </p:sp>
      <p:sp>
        <p:nvSpPr>
          <p:cNvPr id="3" name="Подзаголовок 2">
            <a:extLst>
              <a:ext uri="{FF2B5EF4-FFF2-40B4-BE49-F238E27FC236}">
                <a16:creationId xmlns:a16="http://schemas.microsoft.com/office/drawing/2014/main" xmlns="" id="{48B6CF59-4E5B-494D-A2F7-97ADD01E6497}"/>
              </a:ext>
            </a:extLst>
          </p:cNvPr>
          <p:cNvSpPr>
            <a:spLocks noGrp="1"/>
          </p:cNvSpPr>
          <p:nvPr>
            <p:ph type="subTitle" idx="1"/>
          </p:nvPr>
        </p:nvSpPr>
        <p:spPr>
          <a:xfrm>
            <a:off x="495468" y="5500012"/>
            <a:ext cx="11213931" cy="631664"/>
          </a:xfrm>
        </p:spPr>
        <p:txBody>
          <a:bodyPr rtlCol="0">
            <a:noAutofit/>
          </a:bodyPr>
          <a:lstStyle/>
          <a:p>
            <a:r>
              <a:rPr lang="en-US" sz="2000" dirty="0" smtClean="0">
                <a:solidFill>
                  <a:srgbClr val="7CEBFF"/>
                </a:solidFill>
              </a:rPr>
              <a:t>Customs legislation under martial law</a:t>
            </a:r>
          </a:p>
        </p:txBody>
      </p:sp>
      <p:sp>
        <p:nvSpPr>
          <p:cNvPr id="4" name="Прямокутник 3"/>
          <p:cNvSpPr/>
          <p:nvPr/>
        </p:nvSpPr>
        <p:spPr>
          <a:xfrm>
            <a:off x="97971" y="566737"/>
            <a:ext cx="1061358" cy="43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AutoShape 2" descr="Вбудоване зображення"/>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8333"/>
          <a:stretch/>
        </p:blipFill>
        <p:spPr bwMode="auto">
          <a:xfrm>
            <a:off x="448731" y="947059"/>
            <a:ext cx="11260667" cy="342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PowerUser\Pictures\Support_Ukra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4428067"/>
            <a:ext cx="2336798" cy="19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007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46" y="593480"/>
            <a:ext cx="11634107" cy="626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1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69471"/>
            <a:ext cx="11315700" cy="889908"/>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500" b="1" cap="none" dirty="0" smtClean="0">
                <a:solidFill>
                  <a:schemeClr val="accent1">
                    <a:lumMod val="75000"/>
                  </a:schemeClr>
                </a:solidFill>
              </a:rPr>
              <a:t>Основні нормативно-правові та законодавчі акти, що визначають особливості переміщення товарів через митний кордон України в умовах воєнного стану</a:t>
            </a:r>
            <a:endParaRPr lang="uk-UA" sz="2500" b="1" cap="none" dirty="0">
              <a:solidFill>
                <a:schemeClr val="accent1">
                  <a:lumMod val="75000"/>
                </a:schemeClr>
              </a:solidFill>
            </a:endParaRPr>
          </a:p>
        </p:txBody>
      </p:sp>
      <p:sp>
        <p:nvSpPr>
          <p:cNvPr id="6" name="Місце для тексту 6"/>
          <p:cNvSpPr txBox="1">
            <a:spLocks/>
          </p:cNvSpPr>
          <p:nvPr/>
        </p:nvSpPr>
        <p:spPr>
          <a:xfrm>
            <a:off x="438151" y="1649186"/>
            <a:ext cx="11538856" cy="5110846"/>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1. Закон України від 12.05.2015 № 389-</a:t>
            </a:r>
            <a:r>
              <a:rPr lang="en-US" sz="2000" dirty="0" smtClean="0">
                <a:solidFill>
                  <a:schemeClr val="accent1">
                    <a:lumMod val="75000"/>
                  </a:schemeClr>
                </a:solidFill>
                <a:latin typeface="Times New Roman" panose="02020603050405020304" pitchFamily="18" charset="0"/>
                <a:cs typeface="Times New Roman" panose="02020603050405020304" pitchFamily="18" charset="0"/>
              </a:rPr>
              <a:t>VIII</a:t>
            </a: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 «Про правовий режим воєнного стану»;</a:t>
            </a:r>
          </a:p>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2. Указ Президента України від 24.02.2022 № 64/2022 «Про введення воєнного стану»;</a:t>
            </a:r>
          </a:p>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3. Закон України від 24.03.2022 № 2142-</a:t>
            </a:r>
            <a:r>
              <a:rPr lang="en-US" sz="2000" dirty="0" smtClean="0">
                <a:solidFill>
                  <a:schemeClr val="accent1">
                    <a:lumMod val="75000"/>
                  </a:schemeClr>
                </a:solidFill>
                <a:latin typeface="Times New Roman" panose="02020603050405020304" pitchFamily="18" charset="0"/>
                <a:cs typeface="Times New Roman" panose="02020603050405020304" pitchFamily="18" charset="0"/>
              </a:rPr>
              <a:t>IX</a:t>
            </a: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 «Про внесення змін до Податкового кодексу України та інших законодавчих актів України щодо вдосконалення законодавства на період дії воєнного стану»;</a:t>
            </a:r>
          </a:p>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4. Постанова Кабінету Міністрів України від 09.03.2022 № 236 «Деякі питання митного оформлення окремих товарів, що ввозяться на митну територію України у період дії воєнного стану»;</a:t>
            </a:r>
          </a:p>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5. Постанова Кабінету Міністрів України від 01.03.2022 № 174 «Деякі питання пропуску гуманітарної допомоги через митний кордон України в умовах воєнного стану»;</a:t>
            </a:r>
          </a:p>
          <a:p>
            <a:pPr marL="0" indent="0" algn="just">
              <a:buNone/>
            </a:pPr>
            <a:r>
              <a:rPr lang="uk-UA" sz="2000" dirty="0" smtClean="0">
                <a:solidFill>
                  <a:schemeClr val="accent1">
                    <a:lumMod val="75000"/>
                  </a:schemeClr>
                </a:solidFill>
                <a:latin typeface="Times New Roman" panose="02020603050405020304" pitchFamily="18" charset="0"/>
                <a:cs typeface="Times New Roman" panose="02020603050405020304" pitchFamily="18" charset="0"/>
              </a:rPr>
              <a:t>6. Постанова Кабінету Міністрів України від 20.03.2022 № 330 «Деякі питання здійснення митного контролю та митного оформлення товарів, зокрема транспортних засобів, в умовах воєнного стану».</a:t>
            </a:r>
          </a:p>
          <a:p>
            <a:pPr marL="0" indent="0" algn="just">
              <a:buNone/>
            </a:pPr>
            <a:endParaRPr lang="uk-UA" sz="20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6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39" y="566737"/>
            <a:ext cx="11591946" cy="621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31" y="566737"/>
            <a:ext cx="11622132" cy="623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4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762681"/>
            <a:ext cx="8337550" cy="103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2022249"/>
            <a:ext cx="8443913"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 y="3021011"/>
            <a:ext cx="8199437"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7446" y="1085850"/>
            <a:ext cx="11415454" cy="2092881"/>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Митний кодекс України</a:t>
            </a:r>
          </a:p>
          <a:p>
            <a:pPr algn="ctr"/>
            <a:endParaRPr lang="uk-UA" sz="2000" b="1" dirty="0" smtClean="0">
              <a:latin typeface="Times New Roman" panose="02020603050405020304" pitchFamily="18" charset="0"/>
              <a:cs typeface="Times New Roman" panose="02020603050405020304" pitchFamily="18" charset="0"/>
            </a:endParaRPr>
          </a:p>
          <a:p>
            <a:pPr algn="just"/>
            <a:r>
              <a:rPr lang="uk-UA" sz="1500" b="1" dirty="0" smtClean="0">
                <a:latin typeface="Times New Roman" panose="02020603050405020304" pitchFamily="18" charset="0"/>
                <a:cs typeface="Times New Roman" panose="02020603050405020304" pitchFamily="18" charset="0"/>
              </a:rPr>
              <a:t>Стаття 3. Особливості застосування законів України та інших нормативно-правових актів з питань митної справи</a:t>
            </a:r>
          </a:p>
          <a:p>
            <a:pPr marL="342900" indent="-342900" algn="just">
              <a:buAutoNum type="arabicPeriod"/>
            </a:pPr>
            <a:endParaRPr lang="uk-UA" sz="1500" b="1" dirty="0">
              <a:latin typeface="Times New Roman" panose="02020603050405020304" pitchFamily="18" charset="0"/>
              <a:cs typeface="Times New Roman" panose="02020603050405020304" pitchFamily="18" charset="0"/>
            </a:endParaRPr>
          </a:p>
          <a:p>
            <a:pPr marL="342900" indent="-342900" algn="just">
              <a:buAutoNum type="arabicPeriod"/>
            </a:pPr>
            <a:r>
              <a:rPr lang="uk-UA" sz="1500" dirty="0" smtClean="0">
                <a:latin typeface="Times New Roman" panose="02020603050405020304" pitchFamily="18" charset="0"/>
                <a:cs typeface="Times New Roman" panose="02020603050405020304" pitchFamily="18" charset="0"/>
              </a:rPr>
              <a:t>При здійсненні митного контролю та митного оформлення товарів , транспортних засобів комерційного призначення, що переміщуються через митний кордон України, </a:t>
            </a:r>
            <a:r>
              <a:rPr lang="uk-UA" sz="1500" dirty="0" smtClean="0">
                <a:solidFill>
                  <a:srgbClr val="FF0000"/>
                </a:solidFill>
                <a:latin typeface="Times New Roman" panose="02020603050405020304" pitchFamily="18" charset="0"/>
                <a:cs typeface="Times New Roman" panose="02020603050405020304" pitchFamily="18" charset="0"/>
              </a:rPr>
              <a:t>застосовуються виключно норми законів України</a:t>
            </a:r>
            <a:r>
              <a:rPr lang="uk-UA" sz="1500" dirty="0" smtClean="0">
                <a:latin typeface="Times New Roman" panose="02020603050405020304" pitchFamily="18" charset="0"/>
                <a:cs typeface="Times New Roman" panose="02020603050405020304" pitchFamily="18" charset="0"/>
              </a:rPr>
              <a:t> та інших нормативно-правових актів з питань митної справи, </a:t>
            </a:r>
            <a:r>
              <a:rPr lang="uk-UA" sz="1500" dirty="0" smtClean="0">
                <a:solidFill>
                  <a:srgbClr val="FF0000"/>
                </a:solidFill>
                <a:latin typeface="Times New Roman" panose="02020603050405020304" pitchFamily="18" charset="0"/>
                <a:cs typeface="Times New Roman" panose="02020603050405020304" pitchFamily="18" charset="0"/>
              </a:rPr>
              <a:t>чинні на день прийняття митної декларації митним органом Украї</a:t>
            </a:r>
            <a:r>
              <a:rPr lang="uk-UA" sz="1500" dirty="0" smtClean="0">
                <a:latin typeface="Times New Roman" panose="02020603050405020304" pitchFamily="18" charset="0"/>
                <a:cs typeface="Times New Roman" panose="02020603050405020304" pitchFamily="18" charset="0"/>
              </a:rPr>
              <a:t>ни. </a:t>
            </a:r>
          </a:p>
          <a:p>
            <a:endParaRPr lang="uk-UA"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9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65" y="566737"/>
            <a:ext cx="11576470" cy="6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2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40" y="566736"/>
            <a:ext cx="11561251" cy="620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4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4350" y="1681843"/>
            <a:ext cx="11315700" cy="3139321"/>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	1</a:t>
            </a:r>
            <a:r>
              <a:rPr lang="ru-RU" dirty="0">
                <a:solidFill>
                  <a:srgbClr val="002060"/>
                </a:solidFill>
                <a:latin typeface="Times New Roman" panose="02020603050405020304" pitchFamily="18" charset="0"/>
                <a:cs typeface="Times New Roman" panose="02020603050405020304" pitchFamily="18" charset="0"/>
              </a:rPr>
              <a:t>. </a:t>
            </a:r>
            <a:r>
              <a:rPr lang="uk-UA" dirty="0" smtClean="0">
                <a:solidFill>
                  <a:srgbClr val="002060"/>
                </a:solidFill>
                <a:latin typeface="Times New Roman" panose="02020603050405020304" pitchFamily="18" charset="0"/>
                <a:cs typeface="Times New Roman" panose="02020603050405020304" pitchFamily="18" charset="0"/>
              </a:rPr>
              <a:t>На період дії воєнного стану, введеного</a:t>
            </a:r>
            <a:r>
              <a:rPr lang="uk-UA" dirty="0" smtClean="0">
                <a:solidFill>
                  <a:srgbClr val="002060"/>
                </a:solidFill>
                <a:latin typeface="Times New Roman" panose="02020603050405020304" pitchFamily="18" charset="0"/>
                <a:cs typeface="Times New Roman" panose="02020603050405020304" pitchFamily="18" charset="0"/>
                <a:hlinkClick r:id="rId3"/>
              </a:rPr>
              <a:t> Указом Президента України від 24 лютого 2022 р. № 64 «Про введення воєнного стану в Україні</a:t>
            </a:r>
            <a:r>
              <a:rPr lang="uk-UA" dirty="0" smtClean="0">
                <a:solidFill>
                  <a:srgbClr val="002060"/>
                </a:solidFill>
                <a:latin typeface="Times New Roman" panose="02020603050405020304" pitchFamily="18" charset="0"/>
                <a:cs typeface="Times New Roman" panose="02020603050405020304" pitchFamily="18" charset="0"/>
              </a:rPr>
              <a:t>» під час ввезення на митну територію України товарів їх декларування та митне оформлення відповідно до митного режиму імпорту може здійснюватися шляхом подання попередньої митної декларації, яка містить всю необхідну інформацію для випуску товарів, без пред’явлення таких товарів митному органу відповідно до частини п’ятої статті 259 </a:t>
            </a:r>
            <a:r>
              <a:rPr lang="uk-UA" dirty="0" smtClean="0">
                <a:solidFill>
                  <a:srgbClr val="002060"/>
                </a:solidFill>
                <a:latin typeface="Times New Roman" panose="02020603050405020304" pitchFamily="18" charset="0"/>
                <a:cs typeface="Times New Roman" panose="02020603050405020304" pitchFamily="18" charset="0"/>
                <a:hlinkClick r:id="rId4"/>
              </a:rPr>
              <a:t>Митного кодексу України</a:t>
            </a:r>
            <a:r>
              <a:rPr lang="uk-UA" dirty="0" smtClean="0">
                <a:solidFill>
                  <a:srgbClr val="002060"/>
                </a:solidFill>
                <a:latin typeface="Times New Roman" panose="02020603050405020304" pitchFamily="18" charset="0"/>
                <a:cs typeface="Times New Roman" panose="02020603050405020304" pitchFamily="18" charset="0"/>
              </a:rPr>
              <a:t>, або за місцем перетину митного кордону України шляхом подання митної декларації, заповненої у звичайному порядку, або в будь-якому митному органі в установленому законодавством порядку.</a:t>
            </a: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2. </a:t>
            </a:r>
            <a:r>
              <a:rPr lang="uk-UA" b="1" dirty="0" smtClean="0">
                <a:solidFill>
                  <a:srgbClr val="002060"/>
                </a:solidFill>
                <a:latin typeface="Times New Roman" panose="02020603050405020304" pitchFamily="18" charset="0"/>
                <a:cs typeface="Times New Roman" panose="02020603050405020304" pitchFamily="18" charset="0"/>
              </a:rPr>
              <a:t>Митне оформлення товарів</a:t>
            </a:r>
            <a:r>
              <a:rPr lang="uk-UA" dirty="0" smtClean="0">
                <a:solidFill>
                  <a:srgbClr val="002060"/>
                </a:solidFill>
                <a:latin typeface="Times New Roman" panose="02020603050405020304" pitchFamily="18" charset="0"/>
                <a:cs typeface="Times New Roman" panose="02020603050405020304" pitchFamily="18" charset="0"/>
              </a:rPr>
              <a:t>, зазначених у пункті 1 цієї постанови, </a:t>
            </a:r>
            <a:r>
              <a:rPr lang="uk-UA" b="1" dirty="0" smtClean="0">
                <a:solidFill>
                  <a:srgbClr val="FF0000"/>
                </a:solidFill>
                <a:latin typeface="Times New Roman" panose="02020603050405020304" pitchFamily="18" charset="0"/>
                <a:cs typeface="Times New Roman" panose="02020603050405020304" pitchFamily="18" charset="0"/>
              </a:rPr>
              <a:t>здійснюється без застосування заходів нетарифного регулювання зовнішньоекономічної діяльності</a:t>
            </a:r>
            <a:r>
              <a:rPr lang="uk-UA" dirty="0" smtClean="0">
                <a:solidFill>
                  <a:srgbClr val="002060"/>
                </a:solidFill>
                <a:latin typeface="Times New Roman" panose="02020603050405020304" pitchFamily="18" charset="0"/>
                <a:cs typeface="Times New Roman" panose="02020603050405020304" pitchFamily="18" charset="0"/>
              </a:rPr>
              <a:t> (крім державного експортного контролю).</a:t>
            </a:r>
          </a:p>
          <a:p>
            <a:pPr algn="just"/>
            <a:endParaRPr lang="uk-UA"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76301" y="933450"/>
            <a:ext cx="10401300" cy="646331"/>
          </a:xfrm>
          <a:prstGeom prst="rect">
            <a:avLst/>
          </a:prstGeom>
          <a:noFill/>
        </p:spPr>
        <p:txBody>
          <a:bodyPr wrap="square" rtlCol="0">
            <a:spAutoFit/>
          </a:bodyPr>
          <a:lstStyle/>
          <a:p>
            <a:pPr algn="ctr"/>
            <a:r>
              <a:rPr lang="uk-UA" b="1" dirty="0" smtClean="0">
                <a:solidFill>
                  <a:srgbClr val="002060"/>
                </a:solidFill>
                <a:latin typeface="Times New Roman" panose="02020603050405020304" pitchFamily="18" charset="0"/>
                <a:cs typeface="Times New Roman" panose="02020603050405020304" pitchFamily="18" charset="0"/>
              </a:rPr>
              <a:t>Постанова Кабінету Міністрів України від 09.03.2022 № 236 «Деякі питання митного оформлення окремих товарів, що ввозяться на митну територію України у період дії воєнного стану»</a:t>
            </a:r>
            <a:endParaRPr lang="uk-UA"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4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17" y="783999"/>
            <a:ext cx="10131123" cy="292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4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Місце для тексту 6"/>
          <p:cNvSpPr txBox="1">
            <a:spLocks/>
          </p:cNvSpPr>
          <p:nvPr/>
        </p:nvSpPr>
        <p:spPr>
          <a:xfrm>
            <a:off x="7191541" y="1323583"/>
            <a:ext cx="4785465" cy="5436449"/>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	У складі Закарпатської митниці функціонує 16 митних постів:</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«Тиса»;</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Павлово</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Ужгород-автомобільний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Ужгород-вантажний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Мукачево</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«Виноградів»;</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«Солотвино»;</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Дяково-автомобільний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«Вилок»;</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Лужанка</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Чоп-залізничний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«Малий Березний»;</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Батєво</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Косонь</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Хуст-вантажний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spcAft>
                <a:spcPts val="0"/>
              </a:spcAft>
              <a:buFontTx/>
              <a:buChar char="-"/>
            </a:pP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1500" dirty="0" err="1" smtClean="0">
                <a:solidFill>
                  <a:schemeClr val="accent1">
                    <a:lumMod val="75000"/>
                  </a:schemeClr>
                </a:solidFill>
                <a:latin typeface="Times New Roman" panose="02020603050405020304" pitchFamily="18" charset="0"/>
                <a:cs typeface="Times New Roman" panose="02020603050405020304" pitchFamily="18" charset="0"/>
              </a:rPr>
              <a:t>Дяково-залізничний</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en-US" sz="1500" dirty="0" smtClean="0">
                <a:solidFill>
                  <a:schemeClr val="accent1">
                    <a:lumMod val="75000"/>
                  </a:schemeClr>
                </a:solidFill>
                <a:latin typeface="Times New Roman" panose="02020603050405020304" pitchFamily="18" charset="0"/>
                <a:cs typeface="Times New Roman" panose="02020603050405020304" pitchFamily="18" charset="0"/>
              </a:rPr>
              <a:t>	</a:t>
            </a:r>
            <a:r>
              <a:rPr lang="uk-UA" sz="1500" b="1" dirty="0" smtClean="0">
                <a:solidFill>
                  <a:schemeClr val="accent1">
                    <a:lumMod val="75000"/>
                  </a:schemeClr>
                </a:solidFill>
                <a:latin typeface="Times New Roman" panose="02020603050405020304" pitchFamily="18" charset="0"/>
                <a:cs typeface="Times New Roman" panose="02020603050405020304" pitchFamily="18" charset="0"/>
              </a:rPr>
              <a:t>Штатна чисельність працівників Закарпатської митниці Держмитслужби складає 939 осіб (із них 697 осіб – оперативні підрозділи)</a:t>
            </a:r>
            <a:r>
              <a:rPr lang="uk-UA" sz="15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uk-UA" sz="15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a:xfrm>
            <a:off x="7420142" y="935099"/>
            <a:ext cx="5038557" cy="566738"/>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000" cap="none" dirty="0" smtClean="0">
                <a:solidFill>
                  <a:schemeClr val="accent1">
                    <a:lumMod val="75000"/>
                  </a:schemeClr>
                </a:solidFill>
              </a:rPr>
              <a:t>Митні пости Закарпатської митниці</a:t>
            </a:r>
            <a:endParaRPr lang="uk-UA" sz="2000" cap="none" dirty="0">
              <a:solidFill>
                <a:schemeClr val="accent1">
                  <a:lumMod val="75000"/>
                </a:schemeClr>
              </a:solidFill>
            </a:endParaRPr>
          </a:p>
        </p:txBody>
      </p:sp>
      <p:sp>
        <p:nvSpPr>
          <p:cNvPr id="8" name="Прямокутник 7"/>
          <p:cNvSpPr/>
          <p:nvPr/>
        </p:nvSpPr>
        <p:spPr>
          <a:xfrm>
            <a:off x="97971" y="566737"/>
            <a:ext cx="1061358" cy="43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R:\01_Мои документы\6 - РОБОТА ВОМК\03_Електронна карта\Митні пости Закарпатської митниці 2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4207"/>
            <a:ext cx="6923314" cy="584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4970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1" y="1308694"/>
            <a:ext cx="5568043" cy="5081871"/>
          </a:xfrm>
          <a:prstGeom prst="rect">
            <a:avLst/>
          </a:prstGeom>
          <a:noFill/>
          <a:ln>
            <a:noFill/>
          </a:ln>
          <a:effectLst>
            <a:outerShdw blurRad="50800" dist="50800" dir="5400000" sx="110000" sy="110000" algn="ctr" rotWithShape="0">
              <a:srgbClr val="000000">
                <a:alpha val="1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4"/>
          <p:cNvSpPr txBox="1">
            <a:spLocks/>
          </p:cNvSpPr>
          <p:nvPr/>
        </p:nvSpPr>
        <p:spPr>
          <a:xfrm>
            <a:off x="6792686" y="1590659"/>
            <a:ext cx="5200669" cy="599618"/>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500" dirty="0" smtClean="0">
                <a:solidFill>
                  <a:schemeClr val="accent1">
                    <a:lumMod val="75000"/>
                  </a:schemeClr>
                </a:solidFill>
                <a:latin typeface="Times New Roman" panose="02020603050405020304" pitchFamily="18" charset="0"/>
                <a:cs typeface="Times New Roman" panose="02020603050405020304" pitchFamily="18" charset="0"/>
              </a:rPr>
              <a:t>Дякуємо за увагу!</a:t>
            </a:r>
            <a:endParaRPr lang="uk-UA" sz="2500" cap="none"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Місце для тексту 6"/>
          <p:cNvSpPr txBox="1">
            <a:spLocks/>
          </p:cNvSpPr>
          <p:nvPr/>
        </p:nvSpPr>
        <p:spPr>
          <a:xfrm>
            <a:off x="6792687" y="1894114"/>
            <a:ext cx="5200670" cy="4505311"/>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endParaRPr lang="uk-UA" sz="17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uk-UA" sz="1700"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uk-UA" sz="1700" dirty="0" smtClean="0">
                <a:solidFill>
                  <a:schemeClr val="accent1">
                    <a:lumMod val="75000"/>
                  </a:schemeClr>
                </a:solidFill>
                <a:latin typeface="Times New Roman" panose="02020603050405020304" pitchFamily="18" charset="0"/>
                <a:cs typeface="Times New Roman" panose="02020603050405020304" pitchFamily="18" charset="0"/>
              </a:rPr>
              <a:t>Закарпатська митниця Держмитслужби</a:t>
            </a:r>
            <a:endParaRPr lang="en-US" sz="17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en-US" sz="1700" dirty="0" smtClean="0">
                <a:solidFill>
                  <a:schemeClr val="accent1">
                    <a:lumMod val="75000"/>
                  </a:schemeClr>
                </a:solidFill>
                <a:latin typeface="Times New Roman" panose="02020603050405020304" pitchFamily="18" charset="0"/>
                <a:cs typeface="Times New Roman" panose="02020603050405020304" pitchFamily="18" charset="0"/>
              </a:rPr>
              <a:t>Web: </a:t>
            </a:r>
            <a:r>
              <a:rPr lang="en-US" sz="1700" dirty="0" smtClean="0">
                <a:solidFill>
                  <a:schemeClr val="accent1">
                    <a:lumMod val="75000"/>
                  </a:schemeClr>
                </a:solidFill>
                <a:latin typeface="Times New Roman" panose="02020603050405020304" pitchFamily="18" charset="0"/>
                <a:cs typeface="Times New Roman" panose="02020603050405020304" pitchFamily="18" charset="0"/>
                <a:hlinkClick r:id="rId4"/>
              </a:rPr>
              <a:t>www.customs.gov.ua</a:t>
            </a:r>
            <a:r>
              <a:rPr lang="en-US" sz="17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uk-UA" sz="17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en-US" sz="1700" dirty="0" smtClean="0">
                <a:solidFill>
                  <a:schemeClr val="accent1">
                    <a:lumMod val="75000"/>
                  </a:schemeClr>
                </a:solidFill>
                <a:latin typeface="Times New Roman" panose="02020603050405020304" pitchFamily="18" charset="0"/>
                <a:cs typeface="Times New Roman" panose="02020603050405020304" pitchFamily="18" charset="0"/>
              </a:rPr>
              <a:t>E-mail: </a:t>
            </a:r>
            <a:r>
              <a:rPr lang="en-US" sz="1700" dirty="0" smtClean="0">
                <a:solidFill>
                  <a:schemeClr val="accent1">
                    <a:lumMod val="75000"/>
                  </a:schemeClr>
                </a:solidFill>
                <a:latin typeface="Times New Roman" panose="02020603050405020304" pitchFamily="18" charset="0"/>
                <a:cs typeface="Times New Roman" panose="02020603050405020304" pitchFamily="18" charset="0"/>
                <a:hlinkClick r:id="rId5"/>
              </a:rPr>
              <a:t>zk.post@customs.gov.ua</a:t>
            </a:r>
            <a:endParaRPr lang="en-US" sz="17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en-US" sz="1700" dirty="0" smtClean="0">
                <a:solidFill>
                  <a:schemeClr val="accent1">
                    <a:lumMod val="75000"/>
                  </a:schemeClr>
                </a:solidFill>
                <a:latin typeface="Times New Roman" panose="02020603050405020304" pitchFamily="18" charset="0"/>
                <a:cs typeface="Times New Roman" panose="02020603050405020304" pitchFamily="18" charset="0"/>
              </a:rPr>
              <a:t>Tel.: +38 (0312) 64 96 00</a:t>
            </a:r>
          </a:p>
          <a:p>
            <a:pPr marL="0" indent="0" algn="just">
              <a:buNone/>
            </a:pPr>
            <a:r>
              <a:rPr lang="en-US" sz="1700" dirty="0" smtClean="0">
                <a:solidFill>
                  <a:schemeClr val="accent1">
                    <a:lumMod val="75000"/>
                  </a:schemeClr>
                </a:solidFill>
                <a:latin typeface="Times New Roman" panose="02020603050405020304" pitchFamily="18" charset="0"/>
                <a:cs typeface="Times New Roman" panose="02020603050405020304" pitchFamily="18" charset="0"/>
              </a:rPr>
              <a:t>Tel./Fax: +38 (0312) 61 22 07</a:t>
            </a:r>
            <a:endParaRPr lang="uk-UA" sz="17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97971" y="566737"/>
            <a:ext cx="1061358" cy="43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651462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82003"/>
            <a:ext cx="11315700" cy="487674"/>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cap="none" dirty="0" smtClean="0">
                <a:solidFill>
                  <a:schemeClr val="accent1">
                    <a:lumMod val="75000"/>
                  </a:schemeClr>
                </a:solidFill>
              </a:rPr>
              <a:t>Зміна транспортних потоків в умовах воєнного стану у зоні діяльності Закарпатської митниці</a:t>
            </a:r>
            <a:endParaRPr lang="uk-UA" sz="2000" b="1" cap="none" dirty="0">
              <a:solidFill>
                <a:schemeClr val="accent1">
                  <a:lumMod val="75000"/>
                </a:schemeClr>
              </a:solidFill>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104223854"/>
              </p:ext>
            </p:extLst>
          </p:nvPr>
        </p:nvGraphicFramePr>
        <p:xfrm>
          <a:off x="3094263" y="5693228"/>
          <a:ext cx="6858001" cy="762000"/>
        </p:xfrm>
        <a:graphic>
          <a:graphicData uri="http://schemas.openxmlformats.org/drawingml/2006/table">
            <a:tbl>
              <a:tblPr>
                <a:tableStyleId>{5C22544A-7EE6-4342-B048-85BDC9FD1C3A}</a:tableStyleId>
              </a:tblPr>
              <a:tblGrid>
                <a:gridCol w="1335355"/>
                <a:gridCol w="648601"/>
                <a:gridCol w="648601"/>
                <a:gridCol w="648601"/>
                <a:gridCol w="848904"/>
                <a:gridCol w="648601"/>
                <a:gridCol w="648601"/>
                <a:gridCol w="648601"/>
                <a:gridCol w="782136"/>
              </a:tblGrid>
              <a:tr h="190500">
                <a:tc rowSpan="2">
                  <a:txBody>
                    <a:bodyPr/>
                    <a:lstStyle/>
                    <a:p>
                      <a:pPr algn="ctr" fontAlgn="b"/>
                      <a:r>
                        <a:rPr lang="uk-UA" sz="1100" u="none" strike="noStrike" dirty="0">
                          <a:effectLst/>
                        </a:rPr>
                        <a:t>Тип транспортних засобів</a:t>
                      </a:r>
                      <a:endParaRPr lang="uk-UA" sz="1100" b="1" i="0" u="none" strike="noStrike" dirty="0">
                        <a:solidFill>
                          <a:srgbClr val="000000"/>
                        </a:solidFill>
                        <a:effectLst/>
                        <a:latin typeface="Calibri"/>
                      </a:endParaRPr>
                    </a:p>
                  </a:txBody>
                  <a:tcPr marL="9525" marR="9525" marT="9525" marB="0" anchor="b"/>
                </a:tc>
                <a:tc gridSpan="4">
                  <a:txBody>
                    <a:bodyPr/>
                    <a:lstStyle/>
                    <a:p>
                      <a:pPr algn="ctr" fontAlgn="b"/>
                      <a:r>
                        <a:rPr lang="uk-UA" sz="1100" u="none" strike="noStrike" dirty="0">
                          <a:effectLst/>
                        </a:rPr>
                        <a:t>2021 рік</a:t>
                      </a:r>
                      <a:endParaRPr lang="uk-UA" sz="1100" b="1" i="0" u="none" strike="noStrike" dirty="0">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fontAlgn="b"/>
                      <a:r>
                        <a:rPr lang="uk-UA" sz="1100" u="none" strike="noStrike" dirty="0">
                          <a:effectLst/>
                        </a:rPr>
                        <a:t>2022 рік</a:t>
                      </a:r>
                      <a:endParaRPr lang="uk-UA" sz="1100" b="1" i="0" u="none" strike="noStrike" dirty="0">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190500">
                <a:tc vMerge="1">
                  <a:txBody>
                    <a:bodyPr/>
                    <a:lstStyle/>
                    <a:p>
                      <a:endParaRPr lang="uk-UA"/>
                    </a:p>
                  </a:txBody>
                  <a:tcPr/>
                </a:tc>
                <a:tc>
                  <a:txBody>
                    <a:bodyPr/>
                    <a:lstStyle/>
                    <a:p>
                      <a:pPr algn="ctr" fontAlgn="b"/>
                      <a:r>
                        <a:rPr lang="uk-UA" sz="1100" u="none" strike="noStrike" dirty="0">
                          <a:effectLst/>
                        </a:rPr>
                        <a:t>Січень</a:t>
                      </a:r>
                      <a:endParaRPr lang="uk-UA" sz="1100" b="1" i="0" u="none" strike="noStrike" dirty="0">
                        <a:solidFill>
                          <a:srgbClr val="000000"/>
                        </a:solidFill>
                        <a:effectLst/>
                        <a:latin typeface="Calibri"/>
                      </a:endParaRPr>
                    </a:p>
                  </a:txBody>
                  <a:tcPr marL="9525" marR="9525" marT="9525" marB="0" anchor="b"/>
                </a:tc>
                <a:tc>
                  <a:txBody>
                    <a:bodyPr/>
                    <a:lstStyle/>
                    <a:p>
                      <a:pPr algn="ctr" fontAlgn="b"/>
                      <a:r>
                        <a:rPr lang="uk-UA" sz="1100" u="none" strike="noStrike">
                          <a:effectLst/>
                        </a:rPr>
                        <a:t>Лютий</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Березень</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01-19 квітня</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Січень</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Лютий</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Березень</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01-19 квітня</a:t>
                      </a:r>
                      <a:endParaRPr lang="uk-UA" sz="1100" b="1" i="0" u="none" strike="noStrike">
                        <a:solidFill>
                          <a:srgbClr val="000000"/>
                        </a:solidFill>
                        <a:effectLst/>
                        <a:latin typeface="Calibri"/>
                      </a:endParaRPr>
                    </a:p>
                  </a:txBody>
                  <a:tcPr marL="9525" marR="9525" marT="9525" marB="0" anchor="b"/>
                </a:tc>
              </a:tr>
              <a:tr h="190500">
                <a:tc>
                  <a:txBody>
                    <a:bodyPr/>
                    <a:lstStyle/>
                    <a:p>
                      <a:pPr algn="l" fontAlgn="b"/>
                      <a:r>
                        <a:rPr lang="uk-UA" sz="1100" u="none" strike="noStrike">
                          <a:effectLst/>
                        </a:rPr>
                        <a:t>Легкові автомобілі</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78157</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73061</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69015</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35404</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103358</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100874</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104239</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57093</a:t>
                      </a:r>
                      <a:endParaRPr lang="uk-UA" sz="1100" b="0" i="0" u="none" strike="noStrike">
                        <a:solidFill>
                          <a:srgbClr val="000000"/>
                        </a:solidFill>
                        <a:effectLst/>
                        <a:latin typeface="Calibri"/>
                      </a:endParaRPr>
                    </a:p>
                  </a:txBody>
                  <a:tcPr marL="9525" marR="9525" marT="9525" marB="0" anchor="b"/>
                </a:tc>
              </a:tr>
              <a:tr h="190500">
                <a:tc>
                  <a:txBody>
                    <a:bodyPr/>
                    <a:lstStyle/>
                    <a:p>
                      <a:pPr algn="l" fontAlgn="b"/>
                      <a:r>
                        <a:rPr lang="uk-UA" sz="1100" u="none" strike="noStrike">
                          <a:effectLst/>
                        </a:rPr>
                        <a:t>Вантажні автомобілі</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dirty="0">
                          <a:effectLst/>
                        </a:rPr>
                        <a:t>26160</a:t>
                      </a:r>
                      <a:endParaRPr lang="uk-UA" sz="1100" b="0" i="0" u="none" strike="noStrike" dirty="0">
                        <a:solidFill>
                          <a:srgbClr val="000000"/>
                        </a:solidFill>
                        <a:effectLst/>
                        <a:latin typeface="Calibri"/>
                      </a:endParaRPr>
                    </a:p>
                  </a:txBody>
                  <a:tcPr marL="9525" marR="9525" marT="9525" marB="0" anchor="b"/>
                </a:tc>
                <a:tc>
                  <a:txBody>
                    <a:bodyPr/>
                    <a:lstStyle/>
                    <a:p>
                      <a:pPr algn="r" fontAlgn="b"/>
                      <a:r>
                        <a:rPr lang="uk-UA" sz="1100" u="none" strike="noStrike">
                          <a:effectLst/>
                        </a:rPr>
                        <a:t>28044</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32388</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19344</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27348</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28497</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23955</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dirty="0">
                          <a:effectLst/>
                        </a:rPr>
                        <a:t>16865</a:t>
                      </a:r>
                      <a:endParaRPr lang="uk-UA"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Діаграма 7"/>
          <p:cNvGraphicFramePr>
            <a:graphicFrameLocks/>
          </p:cNvGraphicFramePr>
          <p:nvPr>
            <p:extLst>
              <p:ext uri="{D42A27DB-BD31-4B8C-83A1-F6EECF244321}">
                <p14:modId xmlns:p14="http://schemas.microsoft.com/office/powerpoint/2010/main" val="3875539160"/>
              </p:ext>
            </p:extLst>
          </p:nvPr>
        </p:nvGraphicFramePr>
        <p:xfrm>
          <a:off x="2822120" y="1169677"/>
          <a:ext cx="7579179" cy="4447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95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69471"/>
            <a:ext cx="11315700" cy="669472"/>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cap="none" dirty="0" smtClean="0">
                <a:solidFill>
                  <a:schemeClr val="accent1">
                    <a:lumMod val="75000"/>
                  </a:schemeClr>
                </a:solidFill>
              </a:rPr>
              <a:t>Кількість легкових транспортних засобів, що виїхали за межі митної території України через пункти пропуску Закарпатської митниці</a:t>
            </a:r>
            <a:endParaRPr lang="uk-UA" sz="2000" b="1" cap="none" dirty="0">
              <a:solidFill>
                <a:schemeClr val="accent1">
                  <a:lumMod val="75000"/>
                </a:schemeClr>
              </a:solidFill>
            </a:endParaRPr>
          </a:p>
        </p:txBody>
      </p:sp>
      <p:graphicFrame>
        <p:nvGraphicFramePr>
          <p:cNvPr id="7" name="Діаграма 6"/>
          <p:cNvGraphicFramePr>
            <a:graphicFrameLocks/>
          </p:cNvGraphicFramePr>
          <p:nvPr>
            <p:extLst>
              <p:ext uri="{D42A27DB-BD31-4B8C-83A1-F6EECF244321}">
                <p14:modId xmlns:p14="http://schemas.microsoft.com/office/powerpoint/2010/main" val="3852538742"/>
              </p:ext>
            </p:extLst>
          </p:nvPr>
        </p:nvGraphicFramePr>
        <p:xfrm>
          <a:off x="2085975" y="1338943"/>
          <a:ext cx="8020050" cy="4400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я 2"/>
          <p:cNvGraphicFramePr>
            <a:graphicFrameLocks noGrp="1"/>
          </p:cNvGraphicFramePr>
          <p:nvPr>
            <p:extLst>
              <p:ext uri="{D42A27DB-BD31-4B8C-83A1-F6EECF244321}">
                <p14:modId xmlns:p14="http://schemas.microsoft.com/office/powerpoint/2010/main" val="566172336"/>
              </p:ext>
            </p:extLst>
          </p:nvPr>
        </p:nvGraphicFramePr>
        <p:xfrm>
          <a:off x="2340429" y="5795282"/>
          <a:ext cx="6858001" cy="819150"/>
        </p:xfrm>
        <a:graphic>
          <a:graphicData uri="http://schemas.openxmlformats.org/drawingml/2006/table">
            <a:tbl>
              <a:tblPr>
                <a:tableStyleId>{5C22544A-7EE6-4342-B048-85BDC9FD1C3A}</a:tableStyleId>
              </a:tblPr>
              <a:tblGrid>
                <a:gridCol w="1335355"/>
                <a:gridCol w="648601"/>
                <a:gridCol w="648601"/>
                <a:gridCol w="648601"/>
                <a:gridCol w="848904"/>
                <a:gridCol w="648601"/>
                <a:gridCol w="648601"/>
                <a:gridCol w="648601"/>
                <a:gridCol w="782136"/>
              </a:tblGrid>
              <a:tr h="342900">
                <a:tc rowSpan="2">
                  <a:txBody>
                    <a:bodyPr/>
                    <a:lstStyle/>
                    <a:p>
                      <a:pPr algn="ctr" fontAlgn="b"/>
                      <a:r>
                        <a:rPr lang="ru-RU" sz="1100" u="none" strike="noStrike">
                          <a:effectLst/>
                        </a:rPr>
                        <a:t>Тип транспортних засобів на виїзд з України</a:t>
                      </a:r>
                      <a:endParaRPr lang="ru-RU" sz="1100" b="1" i="0" u="none" strike="noStrike">
                        <a:solidFill>
                          <a:srgbClr val="000000"/>
                        </a:solidFill>
                        <a:effectLst/>
                        <a:latin typeface="Calibri"/>
                      </a:endParaRPr>
                    </a:p>
                  </a:txBody>
                  <a:tcPr marL="9525" marR="9525" marT="9525" marB="0" anchor="b"/>
                </a:tc>
                <a:tc gridSpan="4">
                  <a:txBody>
                    <a:bodyPr/>
                    <a:lstStyle/>
                    <a:p>
                      <a:pPr algn="ctr" fontAlgn="b"/>
                      <a:r>
                        <a:rPr lang="uk-UA" sz="1100" u="none" strike="noStrike">
                          <a:effectLst/>
                        </a:rPr>
                        <a:t>2021 рік</a:t>
                      </a:r>
                      <a:endParaRPr lang="uk-UA" sz="1100" b="1" i="0" u="none" strike="noStrike">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fontAlgn="b"/>
                      <a:r>
                        <a:rPr lang="uk-UA" sz="1100" u="none" strike="noStrike">
                          <a:effectLst/>
                        </a:rPr>
                        <a:t>2022 рік</a:t>
                      </a:r>
                      <a:endParaRPr lang="uk-UA" sz="1100" b="1" i="0" u="none" strike="noStrike">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285750">
                <a:tc vMerge="1">
                  <a:txBody>
                    <a:bodyPr/>
                    <a:lstStyle/>
                    <a:p>
                      <a:endParaRPr lang="uk-UA"/>
                    </a:p>
                  </a:txBody>
                  <a:tcPr/>
                </a:tc>
                <a:tc>
                  <a:txBody>
                    <a:bodyPr/>
                    <a:lstStyle/>
                    <a:p>
                      <a:pPr algn="ctr" fontAlgn="ctr"/>
                      <a:r>
                        <a:rPr lang="uk-UA" sz="1100" u="none" strike="noStrike">
                          <a:effectLst/>
                        </a:rPr>
                        <a:t>Січень</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Лютий</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Березень</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01-19 квітня</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Січень</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Лютий</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Березень</a:t>
                      </a:r>
                      <a:endParaRPr lang="uk-UA" sz="1100" b="1" i="0" u="none" strike="noStrike">
                        <a:solidFill>
                          <a:srgbClr val="000000"/>
                        </a:solidFill>
                        <a:effectLst/>
                        <a:latin typeface="Calibri"/>
                      </a:endParaRPr>
                    </a:p>
                  </a:txBody>
                  <a:tcPr marL="9525" marR="9525" marT="9525" marB="0" anchor="ctr"/>
                </a:tc>
                <a:tc>
                  <a:txBody>
                    <a:bodyPr/>
                    <a:lstStyle/>
                    <a:p>
                      <a:pPr algn="ctr" fontAlgn="ctr"/>
                      <a:r>
                        <a:rPr lang="uk-UA" sz="1100" u="none" strike="noStrike">
                          <a:effectLst/>
                        </a:rPr>
                        <a:t>01-19 квітня</a:t>
                      </a:r>
                      <a:endParaRPr lang="uk-UA" sz="1100" b="1" i="0" u="none" strike="noStrike">
                        <a:solidFill>
                          <a:srgbClr val="000000"/>
                        </a:solidFill>
                        <a:effectLst/>
                        <a:latin typeface="Calibri"/>
                      </a:endParaRPr>
                    </a:p>
                  </a:txBody>
                  <a:tcPr marL="9525" marR="9525" marT="9525" marB="0" anchor="ctr"/>
                </a:tc>
              </a:tr>
              <a:tr h="190500">
                <a:tc>
                  <a:txBody>
                    <a:bodyPr/>
                    <a:lstStyle/>
                    <a:p>
                      <a:pPr algn="l" fontAlgn="b"/>
                      <a:r>
                        <a:rPr lang="uk-UA" sz="1100" u="none" strike="noStrike">
                          <a:effectLst/>
                        </a:rPr>
                        <a:t>Легкові автомобілі</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41309</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34292</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31709</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15890</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58198</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57551</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67771</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dirty="0">
                          <a:effectLst/>
                        </a:rPr>
                        <a:t>28507</a:t>
                      </a:r>
                      <a:endParaRPr lang="uk-UA"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4359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69471"/>
            <a:ext cx="11315700" cy="669472"/>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cap="none" dirty="0" smtClean="0">
                <a:solidFill>
                  <a:schemeClr val="accent1">
                    <a:lumMod val="75000"/>
                  </a:schemeClr>
                </a:solidFill>
              </a:rPr>
              <a:t>Вантажі гуманітарної допомоги, що пропущені через пункти пропуску Закарпатської митниці</a:t>
            </a:r>
            <a:endParaRPr lang="uk-UA" sz="2000" b="1" cap="none" dirty="0">
              <a:solidFill>
                <a:schemeClr val="accent1">
                  <a:lumMod val="75000"/>
                </a:schemeClr>
              </a:solidFill>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729331882"/>
              </p:ext>
            </p:extLst>
          </p:nvPr>
        </p:nvGraphicFramePr>
        <p:xfrm>
          <a:off x="3826329" y="5614308"/>
          <a:ext cx="4114800" cy="952500"/>
        </p:xfrm>
        <a:graphic>
          <a:graphicData uri="http://schemas.openxmlformats.org/drawingml/2006/table">
            <a:tbl>
              <a:tblPr>
                <a:tableStyleId>{5C22544A-7EE6-4342-B048-85BDC9FD1C3A}</a:tableStyleId>
              </a:tblPr>
              <a:tblGrid>
                <a:gridCol w="1183840"/>
                <a:gridCol w="649203"/>
                <a:gridCol w="849692"/>
                <a:gridCol w="649203"/>
                <a:gridCol w="782862"/>
              </a:tblGrid>
              <a:tr h="190500">
                <a:tc rowSpan="2">
                  <a:txBody>
                    <a:bodyPr/>
                    <a:lstStyle/>
                    <a:p>
                      <a:pPr algn="ctr" fontAlgn="b"/>
                      <a:r>
                        <a:rPr lang="uk-UA" sz="1100" u="none" strike="noStrike">
                          <a:effectLst/>
                        </a:rPr>
                        <a:t>Найменування товару</a:t>
                      </a:r>
                      <a:endParaRPr lang="uk-UA" sz="1100" b="1" i="0" u="none" strike="noStrike">
                        <a:solidFill>
                          <a:srgbClr val="000000"/>
                        </a:solidFill>
                        <a:effectLst/>
                        <a:latin typeface="Calibri"/>
                      </a:endParaRPr>
                    </a:p>
                  </a:txBody>
                  <a:tcPr marL="9525" marR="9525" marT="9525" marB="0" anchor="b"/>
                </a:tc>
                <a:tc gridSpan="4">
                  <a:txBody>
                    <a:bodyPr/>
                    <a:lstStyle/>
                    <a:p>
                      <a:pPr algn="ctr" fontAlgn="b"/>
                      <a:r>
                        <a:rPr lang="uk-UA" sz="1100" u="none" strike="noStrike">
                          <a:effectLst/>
                        </a:rPr>
                        <a:t>2022 рік</a:t>
                      </a:r>
                      <a:endParaRPr lang="uk-UA" sz="1100" b="1" i="0" u="none" strike="noStrike">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190500">
                <a:tc vMerge="1">
                  <a:txBody>
                    <a:bodyPr/>
                    <a:lstStyle/>
                    <a:p>
                      <a:endParaRPr lang="uk-UA"/>
                    </a:p>
                  </a:txBody>
                  <a:tcPr/>
                </a:tc>
                <a:tc>
                  <a:txBody>
                    <a:bodyPr/>
                    <a:lstStyle/>
                    <a:p>
                      <a:pPr algn="ctr" fontAlgn="b"/>
                      <a:r>
                        <a:rPr lang="uk-UA" sz="1100" u="none" strike="noStrike">
                          <a:effectLst/>
                        </a:rPr>
                        <a:t>Січень</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Лютий</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Березень</a:t>
                      </a:r>
                      <a:endParaRPr lang="uk-UA" sz="1100" b="1" i="0" u="none" strike="noStrike">
                        <a:solidFill>
                          <a:srgbClr val="000000"/>
                        </a:solidFill>
                        <a:effectLst/>
                        <a:latin typeface="Calibri"/>
                      </a:endParaRPr>
                    </a:p>
                  </a:txBody>
                  <a:tcPr marL="9525" marR="9525" marT="9525" marB="0" anchor="b"/>
                </a:tc>
                <a:tc>
                  <a:txBody>
                    <a:bodyPr/>
                    <a:lstStyle/>
                    <a:p>
                      <a:pPr algn="ctr" fontAlgn="b"/>
                      <a:r>
                        <a:rPr lang="uk-UA" sz="1100" u="none" strike="noStrike">
                          <a:effectLst/>
                        </a:rPr>
                        <a:t>01-19 квітня</a:t>
                      </a:r>
                      <a:endParaRPr lang="uk-UA" sz="1100" b="1" i="0" u="none" strike="noStrike">
                        <a:solidFill>
                          <a:srgbClr val="000000"/>
                        </a:solidFill>
                        <a:effectLst/>
                        <a:latin typeface="Calibri"/>
                      </a:endParaRPr>
                    </a:p>
                  </a:txBody>
                  <a:tcPr marL="9525" marR="9525" marT="9525" marB="0" anchor="b"/>
                </a:tc>
              </a:tr>
              <a:tr h="571500">
                <a:tc>
                  <a:txBody>
                    <a:bodyPr/>
                    <a:lstStyle/>
                    <a:p>
                      <a:pPr algn="l" fontAlgn="b"/>
                      <a:r>
                        <a:rPr lang="uk-UA" sz="1100" u="none" strike="noStrike">
                          <a:effectLst/>
                        </a:rPr>
                        <a:t>Вантажі гуманітарної допомоги, тонн</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a:effectLst/>
                        </a:rPr>
                        <a:t>32.39</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dirty="0">
                          <a:effectLst/>
                        </a:rPr>
                        <a:t>360.058</a:t>
                      </a:r>
                      <a:endParaRPr lang="uk-UA" sz="1100" b="0" i="0" u="none" strike="noStrike" dirty="0">
                        <a:solidFill>
                          <a:srgbClr val="000000"/>
                        </a:solidFill>
                        <a:effectLst/>
                        <a:latin typeface="Calibri"/>
                      </a:endParaRPr>
                    </a:p>
                  </a:txBody>
                  <a:tcPr marL="9525" marR="9525" marT="9525" marB="0" anchor="b"/>
                </a:tc>
                <a:tc>
                  <a:txBody>
                    <a:bodyPr/>
                    <a:lstStyle/>
                    <a:p>
                      <a:pPr algn="r" fontAlgn="b"/>
                      <a:r>
                        <a:rPr lang="uk-UA" sz="1100" u="none" strike="noStrike">
                          <a:effectLst/>
                        </a:rPr>
                        <a:t>33184.846</a:t>
                      </a:r>
                      <a:endParaRPr lang="uk-UA" sz="1100" b="0" i="0" u="none" strike="noStrike">
                        <a:solidFill>
                          <a:srgbClr val="000000"/>
                        </a:solidFill>
                        <a:effectLst/>
                        <a:latin typeface="Calibri"/>
                      </a:endParaRPr>
                    </a:p>
                  </a:txBody>
                  <a:tcPr marL="9525" marR="9525" marT="9525" marB="0" anchor="b"/>
                </a:tc>
                <a:tc>
                  <a:txBody>
                    <a:bodyPr/>
                    <a:lstStyle/>
                    <a:p>
                      <a:pPr algn="r" fontAlgn="b"/>
                      <a:r>
                        <a:rPr lang="uk-UA" sz="1100" u="none" strike="noStrike" dirty="0">
                          <a:effectLst/>
                        </a:rPr>
                        <a:t>13731.33</a:t>
                      </a:r>
                      <a:endParaRPr lang="uk-UA"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Діаграма 7"/>
          <p:cNvGraphicFramePr>
            <a:graphicFrameLocks/>
          </p:cNvGraphicFramePr>
          <p:nvPr>
            <p:extLst>
              <p:ext uri="{D42A27DB-BD31-4B8C-83A1-F6EECF244321}">
                <p14:modId xmlns:p14="http://schemas.microsoft.com/office/powerpoint/2010/main" val="1017248327"/>
              </p:ext>
            </p:extLst>
          </p:nvPr>
        </p:nvGraphicFramePr>
        <p:xfrm>
          <a:off x="2760889" y="1089252"/>
          <a:ext cx="7372350" cy="4413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6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69471"/>
            <a:ext cx="11315700" cy="571500"/>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cap="none" dirty="0" smtClean="0">
                <a:solidFill>
                  <a:schemeClr val="accent1">
                    <a:lumMod val="75000"/>
                  </a:schemeClr>
                </a:solidFill>
              </a:rPr>
              <a:t>Алгоритм організації переміщення гуманітарної допомоги через митний кордон України</a:t>
            </a:r>
            <a:endParaRPr lang="uk-UA" sz="2000" b="1" cap="none" dirty="0">
              <a:solidFill>
                <a:schemeClr val="accent1">
                  <a:lumMod val="75000"/>
                </a:schemeClr>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53" t="11344" r="14516"/>
          <a:stretch/>
        </p:blipFill>
        <p:spPr bwMode="auto">
          <a:xfrm>
            <a:off x="1632856" y="1004207"/>
            <a:ext cx="8654143" cy="582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864" t="15479" r="17935" b="6768"/>
          <a:stretch/>
        </p:blipFill>
        <p:spPr bwMode="auto">
          <a:xfrm>
            <a:off x="1496888" y="566737"/>
            <a:ext cx="9198224" cy="612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2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4"/>
          <p:cNvSpPr txBox="1">
            <a:spLocks/>
          </p:cNvSpPr>
          <p:nvPr/>
        </p:nvSpPr>
        <p:spPr>
          <a:xfrm>
            <a:off x="438150" y="669471"/>
            <a:ext cx="11315700" cy="571500"/>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cap="none" dirty="0" smtClean="0">
                <a:solidFill>
                  <a:schemeClr val="accent1">
                    <a:lumMod val="75000"/>
                  </a:schemeClr>
                </a:solidFill>
              </a:rPr>
              <a:t>Алгоритм організації переміщення гуманітарної допомоги через митний кордон України</a:t>
            </a:r>
            <a:endParaRPr lang="uk-UA" sz="2000" b="1" cap="none" dirty="0">
              <a:solidFill>
                <a:schemeClr val="accent1">
                  <a:lumMod val="75000"/>
                </a:schemeClr>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03" t="13478" r="15505" b="6901"/>
          <a:stretch/>
        </p:blipFill>
        <p:spPr bwMode="auto">
          <a:xfrm>
            <a:off x="1539042" y="1240971"/>
            <a:ext cx="8625494" cy="543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0"/>
            <a:ext cx="12192000" cy="566737"/>
          </a:xfrm>
          <a:prstGeom prst="rect">
            <a:avLst/>
          </a:prstGeom>
          <a:noFill/>
          <a:ln>
            <a:noFill/>
          </a:ln>
          <a:effectLst>
            <a:glow rad="127000">
              <a:schemeClr val="accent1">
                <a:alpha val="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O:\# Довідкова інформація\Гуманітарна допомога\Гуманітарна_допомога_Електронна_форма_деклараці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33" y="963385"/>
            <a:ext cx="10596119" cy="557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7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C12AA-1C15-4500-BC9C-8EE83A441DE9}">
  <ds:schemaRef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«Дивиденд» для ИТ-бизнеса</Template>
  <TotalTime>0</TotalTime>
  <Words>452</Words>
  <Application>Microsoft Office PowerPoint</Application>
  <PresentationFormat>Довільний</PresentationFormat>
  <Paragraphs>111</Paragraphs>
  <Slides>20</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Дивиденд</vt:lpstr>
      <vt:lpstr>МИТНЕ ЗАКОНОДАВСТВО В УМОВАХ ВОЄННОГО СТАНУ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2019-11-03T20:17:06Z</dcterms:created>
  <dcterms:modified xsi:type="dcterms:W3CDTF">2022-04-20T12:40:31Z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